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sldIdLst>
    <p:sldId id="268"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75" d="100"/>
          <a:sy n="75" d="100"/>
        </p:scale>
        <p:origin x="29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DD4C05CD-CCD8-4FC4-B21A-1B644932ADE6}"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790919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D4C05CD-CCD8-4FC4-B21A-1B644932ADE6}"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702864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D4C05CD-CCD8-4FC4-B21A-1B644932ADE6}"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1430725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40764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93416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91938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3298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33693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10776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818001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170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DD4C05CD-CCD8-4FC4-B21A-1B644932ADE6}"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35210703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754454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2308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11/24/2018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8746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DD4C05CD-CCD8-4FC4-B21A-1B644932ADE6}" type="datetimeFigureOut">
              <a:rPr lang="ar-IQ" smtClean="0"/>
              <a:t>16/03/1440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3310393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DD4C05CD-CCD8-4FC4-B21A-1B644932ADE6}"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39218048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DD4C05CD-CCD8-4FC4-B21A-1B644932ADE6}" type="datetimeFigureOut">
              <a:rPr lang="ar-IQ" smtClean="0"/>
              <a:t>16/03/1440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1194138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DD4C05CD-CCD8-4FC4-B21A-1B644932ADE6}" type="datetimeFigureOut">
              <a:rPr lang="ar-IQ" smtClean="0"/>
              <a:t>16/03/1440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1894499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D4C05CD-CCD8-4FC4-B21A-1B644932ADE6}" type="datetimeFigureOut">
              <a:rPr lang="ar-IQ" smtClean="0"/>
              <a:t>16/03/1440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3653710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D4C05CD-CCD8-4FC4-B21A-1B644932ADE6}"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3168100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DD4C05CD-CCD8-4FC4-B21A-1B644932ADE6}" type="datetimeFigureOut">
              <a:rPr lang="ar-IQ" smtClean="0"/>
              <a:t>16/03/1440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00812AB9-27D4-494D-BADE-3DC6AD27ADF8}" type="slidenum">
              <a:rPr lang="ar-IQ" smtClean="0"/>
              <a:t>‹#›</a:t>
            </a:fld>
            <a:endParaRPr lang="ar-IQ"/>
          </a:p>
        </p:txBody>
      </p:sp>
    </p:spTree>
    <p:extLst>
      <p:ext uri="{BB962C8B-B14F-4D97-AF65-F5344CB8AC3E}">
        <p14:creationId xmlns:p14="http://schemas.microsoft.com/office/powerpoint/2010/main" val="2322562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D4C05CD-CCD8-4FC4-B21A-1B644932ADE6}" type="datetimeFigureOut">
              <a:rPr lang="ar-IQ" smtClean="0"/>
              <a:t>16/03/1440</a:t>
            </a:fld>
            <a:endParaRPr lang="ar-IQ"/>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0812AB9-27D4-494D-BADE-3DC6AD27ADF8}" type="slidenum">
              <a:rPr lang="ar-IQ" smtClean="0"/>
              <a:t>‹#›</a:t>
            </a:fld>
            <a:endParaRPr lang="ar-IQ"/>
          </a:p>
        </p:txBody>
      </p:sp>
    </p:spTree>
    <p:extLst>
      <p:ext uri="{BB962C8B-B14F-4D97-AF65-F5344CB8AC3E}">
        <p14:creationId xmlns:p14="http://schemas.microsoft.com/office/powerpoint/2010/main" val="2465146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1D8BD707-D9CF-40AE-B4C6-C98DA3205C09}" type="datetimeFigureOut">
              <a:rPr lang="en-US" smtClean="0">
                <a:solidFill>
                  <a:prstClr val="black">
                    <a:tint val="75000"/>
                  </a:prstClr>
                </a:solidFill>
              </a:rPr>
              <a:pPr rtl="0"/>
              <a:t>11/24/2018</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B6F15528-21DE-4FAA-801E-634DDDAF4B2B}" type="slidenum">
              <a:rPr lang="en-US" smtClean="0">
                <a:solidFill>
                  <a:prstClr val="black">
                    <a:tint val="75000"/>
                  </a:prstClr>
                </a:solidFill>
              </a:rPr>
              <a:pPr rtl="0"/>
              <a:t>‹#›</a:t>
            </a:fld>
            <a:endParaRPr lang="en-US">
              <a:solidFill>
                <a:prstClr val="black">
                  <a:tint val="75000"/>
                </a:prstClr>
              </a:solidFill>
            </a:endParaRPr>
          </a:p>
        </p:txBody>
      </p:sp>
    </p:spTree>
    <p:extLst>
      <p:ext uri="{BB962C8B-B14F-4D97-AF65-F5344CB8AC3E}">
        <p14:creationId xmlns:p14="http://schemas.microsoft.com/office/powerpoint/2010/main" val="42170821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Intervertebral_disc" TargetMode="External"/><Relationship Id="rId3" Type="http://schemas.openxmlformats.org/officeDocument/2006/relationships/hyperlink" Target="https://en.wikipedia.org/wiki/Joint" TargetMode="External"/><Relationship Id="rId7" Type="http://schemas.openxmlformats.org/officeDocument/2006/relationships/hyperlink" Target="https://en.wikipedia.org/wiki/Bronchial_tubes" TargetMode="External"/><Relationship Id="rId2" Type="http://schemas.openxmlformats.org/officeDocument/2006/relationships/hyperlink" Target="https://en.wikipedia.org/wiki/Bone" TargetMode="External"/><Relationship Id="rId1" Type="http://schemas.openxmlformats.org/officeDocument/2006/relationships/slideLayout" Target="../slideLayouts/slideLayout2.xml"/><Relationship Id="rId6" Type="http://schemas.openxmlformats.org/officeDocument/2006/relationships/hyperlink" Target="https://en.wikipedia.org/wiki/Nose" TargetMode="External"/><Relationship Id="rId5" Type="http://schemas.openxmlformats.org/officeDocument/2006/relationships/hyperlink" Target="https://en.wikipedia.org/wiki/Ear" TargetMode="External"/><Relationship Id="rId4" Type="http://schemas.openxmlformats.org/officeDocument/2006/relationships/hyperlink" Target="https://en.wikipedia.org/wiki/Rib_cage" TargetMode="External"/><Relationship Id="rId9" Type="http://schemas.openxmlformats.org/officeDocument/2006/relationships/hyperlink" Target="https://en.wikipedia.org/wiki/Muscl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Hyaline_cartilage" TargetMode="External"/><Relationship Id="rId2" Type="http://schemas.openxmlformats.org/officeDocument/2006/relationships/hyperlink" Target="https://en.wikipedia.org/wiki/Elastic_cartilage" TargetMode="External"/><Relationship Id="rId1" Type="http://schemas.openxmlformats.org/officeDocument/2006/relationships/slideLayout" Target="../slideLayouts/slideLayout2.xml"/><Relationship Id="rId4" Type="http://schemas.openxmlformats.org/officeDocument/2006/relationships/hyperlink" Target="https://en.wikipedia.org/wiki/Fibrocartilag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provelopment.files.wordpress.com/2013/04/hyaline-cartilage.jp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provelopment.files.wordpress.com/2013/04/elastic20cartilage20400x20fireworks.jp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iq/url?sa=i&amp;rct=j&amp;q=&amp;esrc=s&amp;source=images&amp;cd=&amp;cad=rja&amp;uact=8&amp;ved=&amp;url=http://cartilages.blogspot.com/2012/04/fibro-cartilage.html&amp;psig=AOvVaw3vXlr0tFKmyGuahdbEpEHd&amp;ust=1514465333703156"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pPr lvl="0" rtl="1">
              <a:lnSpc>
                <a:spcPct val="107000"/>
              </a:lnSpc>
              <a:spcBef>
                <a:spcPts val="1000"/>
              </a:spcBef>
              <a:spcAft>
                <a:spcPts val="800"/>
              </a:spcAft>
            </a:pPr>
            <a:r>
              <a:rPr lang="en-US" sz="6600" b="1" kern="1800" dirty="0">
                <a:solidFill>
                  <a:prstClr val="black"/>
                </a:solidFill>
                <a:latin typeface="Times New Roman" panose="02020603050405020304" pitchFamily="18" charset="0"/>
                <a:ea typeface="Times New Roman" panose="02020603050405020304" pitchFamily="18" charset="0"/>
                <a:cs typeface="Arial" panose="020B0604020202020204" pitchFamily="34" charset="0"/>
              </a:rPr>
              <a:t>Cartilage</a:t>
            </a:r>
            <a:endParaRPr lang="en-US" sz="66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8" name="Subtitle 7"/>
          <p:cNvSpPr>
            <a:spLocks noGrp="1"/>
          </p:cNvSpPr>
          <p:nvPr>
            <p:ph type="subTitle" idx="1"/>
          </p:nvPr>
        </p:nvSpPr>
        <p:spPr>
          <a:xfrm>
            <a:off x="1828800" y="3886200"/>
            <a:ext cx="9448800" cy="1752600"/>
          </a:xfrm>
        </p:spPr>
        <p:txBody>
          <a:bodyPr>
            <a:normAutofit/>
          </a:bodyPr>
          <a:lstStyle/>
          <a:p>
            <a:pPr lvl="0" algn="l">
              <a:lnSpc>
                <a:spcPct val="90000"/>
              </a:lnSpc>
              <a:spcBef>
                <a:spcPts val="1000"/>
              </a:spcBef>
            </a:pPr>
            <a:r>
              <a:rPr lang="en-US" dirty="0" smtClean="0">
                <a:solidFill>
                  <a:prstClr val="black"/>
                </a:solidFill>
                <a:latin typeface="Calibri Light" panose="020F0302020204030204"/>
              </a:rPr>
              <a:t>Dr. Mahdi H. </a:t>
            </a:r>
            <a:r>
              <a:rPr lang="en-US" dirty="0" err="1" smtClean="0">
                <a:solidFill>
                  <a:prstClr val="black"/>
                </a:solidFill>
                <a:latin typeface="Calibri Light" panose="020F0302020204030204"/>
              </a:rPr>
              <a:t>Hammadi</a:t>
            </a:r>
            <a:endParaRPr lang="en-US" dirty="0" smtClean="0">
              <a:solidFill>
                <a:prstClr val="black"/>
              </a:solidFill>
              <a:latin typeface="Calibri Light" panose="020F0302020204030204"/>
            </a:endParaRPr>
          </a:p>
          <a:p>
            <a:pPr lvl="0" algn="l">
              <a:lnSpc>
                <a:spcPct val="90000"/>
              </a:lnSpc>
              <a:spcBef>
                <a:spcPts val="1000"/>
              </a:spcBef>
            </a:pPr>
            <a:r>
              <a:rPr lang="en-US" dirty="0" smtClean="0">
                <a:solidFill>
                  <a:prstClr val="black"/>
                </a:solidFill>
                <a:latin typeface="Calibri Light" panose="020F0302020204030204"/>
              </a:rPr>
              <a:t>PhD  Sc. Clinical  Physiology  </a:t>
            </a:r>
            <a:endParaRPr lang="en-US" dirty="0">
              <a:solidFill>
                <a:prstClr val="black"/>
              </a:solidFill>
            </a:endParaRPr>
          </a:p>
          <a:p>
            <a:endParaRPr lang="ar-IQ" dirty="0"/>
          </a:p>
        </p:txBody>
      </p:sp>
      <p:sp>
        <p:nvSpPr>
          <p:cNvPr id="10" name="Title 1"/>
          <p:cNvSpPr txBox="1">
            <a:spLocks/>
          </p:cNvSpPr>
          <p:nvPr/>
        </p:nvSpPr>
        <p:spPr>
          <a:xfrm>
            <a:off x="1524000" y="0"/>
            <a:ext cx="3733800" cy="1524000"/>
          </a:xfrm>
          <a:prstGeom prst="rect">
            <a:avLst/>
          </a:prstGeom>
        </p:spPr>
        <p:txBody>
          <a:bodyPr vert="horz" lIns="91440" tIns="45720" rIns="91440" bIns="45720" rtlCol="0" anchor="ctr">
            <a:noAutofit/>
          </a:bodyPr>
          <a:lstStyle/>
          <a:p>
            <a:pPr algn="l" rtl="0">
              <a:spcBef>
                <a:spcPct val="0"/>
              </a:spcBef>
              <a:defRPr/>
            </a:pPr>
            <a:r>
              <a:rPr lang="en-US" b="1" dirty="0" smtClean="0">
                <a:solidFill>
                  <a:prstClr val="black"/>
                </a:solidFill>
                <a:latin typeface="Book Antiqua" pitchFamily="18" charset="0"/>
              </a:rPr>
              <a:t> </a:t>
            </a:r>
            <a:endParaRPr lang="ar-IQ" b="1" dirty="0">
              <a:solidFill>
                <a:prstClr val="black"/>
              </a:solidFill>
              <a:latin typeface="Book Antiqua" pitchFamily="18" charset="0"/>
              <a:cs typeface="Times New Roman" panose="02020603050405020304" pitchFamily="18" charset="0"/>
            </a:endParaRPr>
          </a:p>
        </p:txBody>
      </p:sp>
      <p:pic>
        <p:nvPicPr>
          <p:cNvPr id="143362" name="Picture 2" descr="صورة ذات صلة"/>
          <p:cNvPicPr>
            <a:picLocks noChangeAspect="1" noChangeArrowheads="1"/>
          </p:cNvPicPr>
          <p:nvPr/>
        </p:nvPicPr>
        <p:blipFill>
          <a:blip r:embed="rId2" cstate="print"/>
          <a:srcRect l="5206" r="4555"/>
          <a:stretch>
            <a:fillRect/>
          </a:stretch>
        </p:blipFill>
        <p:spPr bwMode="auto">
          <a:xfrm>
            <a:off x="8839200" y="228601"/>
            <a:ext cx="1600200" cy="1511727"/>
          </a:xfrm>
          <a:prstGeom prst="rect">
            <a:avLst/>
          </a:prstGeom>
          <a:noFill/>
        </p:spPr>
      </p:pic>
      <p:sp>
        <p:nvSpPr>
          <p:cNvPr id="11" name="Title 1"/>
          <p:cNvSpPr txBox="1">
            <a:spLocks/>
          </p:cNvSpPr>
          <p:nvPr/>
        </p:nvSpPr>
        <p:spPr>
          <a:xfrm>
            <a:off x="1334134" y="2247899"/>
            <a:ext cx="8571866" cy="1352552"/>
          </a:xfrm>
          <a:prstGeom prst="rect">
            <a:avLst/>
          </a:prstGeom>
        </p:spPr>
        <p:txBody>
          <a:bodyPr vert="horz" lIns="91440" tIns="45720" rIns="91440" bIns="45720" rtlCol="0" anchor="ctr">
            <a:normAutofit/>
          </a:bodyPr>
          <a:lstStyle/>
          <a:p>
            <a:pPr algn="ctr" rtl="0">
              <a:spcBef>
                <a:spcPct val="0"/>
              </a:spcBef>
              <a:defRPr/>
            </a:pPr>
            <a:r>
              <a:rPr lang="en-US" sz="4400" b="1" dirty="0" smtClean="0">
                <a:solidFill>
                  <a:prstClr val="black"/>
                </a:solidFill>
                <a:cs typeface="Times New Roman" panose="02020603050405020304" pitchFamily="18" charset="0"/>
              </a:rPr>
              <a:t> </a:t>
            </a:r>
            <a:endParaRPr lang="ar-IQ" sz="4400" b="1" dirty="0">
              <a:solidFill>
                <a:prstClr val="black"/>
              </a:solidFill>
              <a:cs typeface="Times New Roman" panose="02020603050405020304" pitchFamily="18" charset="0"/>
            </a:endParaRPr>
          </a:p>
        </p:txBody>
      </p:sp>
      <p:sp>
        <p:nvSpPr>
          <p:cNvPr id="12" name="Subtitle 2"/>
          <p:cNvSpPr txBox="1">
            <a:spLocks/>
          </p:cNvSpPr>
          <p:nvPr/>
        </p:nvSpPr>
        <p:spPr>
          <a:xfrm>
            <a:off x="1828799" y="3886200"/>
            <a:ext cx="8610601" cy="1981200"/>
          </a:xfrm>
          <a:prstGeom prst="rect">
            <a:avLst/>
          </a:prstGeom>
        </p:spPr>
        <p:txBody>
          <a:bodyPr vert="horz" lIns="91440" tIns="45720" rIns="91440" bIns="45720" rtlCol="0">
            <a:normAutofit/>
          </a:bodyPr>
          <a:lstStyle/>
          <a:p>
            <a:pPr algn="ctr" rtl="0">
              <a:spcBef>
                <a:spcPct val="20000"/>
              </a:spcBef>
              <a:buFont typeface="Arial" pitchFamily="34" charset="0"/>
              <a:buNone/>
              <a:defRPr/>
            </a:pPr>
            <a:r>
              <a:rPr lang="en-US" sz="3200" b="1" dirty="0" smtClean="0">
                <a:solidFill>
                  <a:prstClr val="black"/>
                </a:solidFill>
              </a:rPr>
              <a:t> </a:t>
            </a:r>
            <a:endParaRPr lang="ar-IQ" sz="3200" b="1" dirty="0">
              <a:solidFill>
                <a:prstClr val="black"/>
              </a:solidFill>
            </a:endParaRPr>
          </a:p>
          <a:p>
            <a:pPr algn="ctr" rtl="0">
              <a:spcBef>
                <a:spcPct val="20000"/>
              </a:spcBef>
              <a:buFont typeface="Arial" pitchFamily="34" charset="0"/>
              <a:buNone/>
              <a:defRPr/>
            </a:pPr>
            <a:endParaRPr lang="ar-IQ" sz="3200" b="1" dirty="0">
              <a:solidFill>
                <a:prstClr val="black"/>
              </a:solidFill>
            </a:endParaRPr>
          </a:p>
          <a:p>
            <a:pPr algn="ctr" rtl="0">
              <a:spcBef>
                <a:spcPct val="20000"/>
              </a:spcBef>
              <a:buFont typeface="Arial" pitchFamily="34" charset="0"/>
              <a:buNone/>
              <a:defRPr/>
            </a:pPr>
            <a:r>
              <a:rPr lang="en-US" sz="3200" b="1" dirty="0" smtClean="0">
                <a:solidFill>
                  <a:prstClr val="black"/>
                </a:solidFill>
              </a:rPr>
              <a:t> </a:t>
            </a:r>
            <a:endParaRPr lang="ar-IQ" sz="3200" b="1" dirty="0">
              <a:solidFill>
                <a:prstClr val="black"/>
              </a:solidFill>
            </a:endParaRPr>
          </a:p>
        </p:txBody>
      </p:sp>
      <p:pic>
        <p:nvPicPr>
          <p:cNvPr id="9" name="Picture 2" descr="صورة ذات صلة"/>
          <p:cNvPicPr>
            <a:picLocks noChangeAspect="1" noChangeArrowheads="1"/>
          </p:cNvPicPr>
          <p:nvPr/>
        </p:nvPicPr>
        <p:blipFill>
          <a:blip r:embed="rId2" cstate="print"/>
          <a:srcRect l="5206" r="4555"/>
          <a:stretch>
            <a:fillRect/>
          </a:stretch>
        </p:blipFill>
        <p:spPr bwMode="auto">
          <a:xfrm>
            <a:off x="8839200" y="228600"/>
            <a:ext cx="1600200" cy="1511727"/>
          </a:xfrm>
          <a:prstGeom prst="rect">
            <a:avLst/>
          </a:prstGeom>
          <a:noFill/>
        </p:spPr>
      </p:pic>
      <p:pic>
        <p:nvPicPr>
          <p:cNvPr id="13" name="Picture 2" descr="صورة ذات صلة"/>
          <p:cNvPicPr>
            <a:picLocks noChangeAspect="1" noChangeArrowheads="1"/>
          </p:cNvPicPr>
          <p:nvPr/>
        </p:nvPicPr>
        <p:blipFill>
          <a:blip r:embed="rId2" cstate="print"/>
          <a:srcRect l="5206" r="4555"/>
          <a:stretch>
            <a:fillRect/>
          </a:stretch>
        </p:blipFill>
        <p:spPr bwMode="auto">
          <a:xfrm>
            <a:off x="8865358" y="228599"/>
            <a:ext cx="1600200" cy="1511727"/>
          </a:xfrm>
          <a:prstGeom prst="rect">
            <a:avLst/>
          </a:prstGeom>
          <a:noFill/>
        </p:spPr>
      </p:pic>
      <p:pic>
        <p:nvPicPr>
          <p:cNvPr id="14" name="Picture 2" descr="صورة ذات صلة"/>
          <p:cNvPicPr>
            <a:picLocks noChangeAspect="1" noChangeArrowheads="1"/>
          </p:cNvPicPr>
          <p:nvPr/>
        </p:nvPicPr>
        <p:blipFill>
          <a:blip r:embed="rId2" cstate="print"/>
          <a:srcRect l="5206" r="4555"/>
          <a:stretch>
            <a:fillRect/>
          </a:stretch>
        </p:blipFill>
        <p:spPr bwMode="auto">
          <a:xfrm>
            <a:off x="8331200" y="228600"/>
            <a:ext cx="2108200" cy="1616077"/>
          </a:xfrm>
          <a:prstGeom prst="rect">
            <a:avLst/>
          </a:prstGeom>
          <a:noFill/>
        </p:spPr>
      </p:pic>
      <p:pic>
        <p:nvPicPr>
          <p:cNvPr id="15" name="صورة 14" descr="C:\Users\FUJISU\Desktop\IMG-16907f31729bef2e96175c6d36d51693-V.jpg"/>
          <p:cNvPicPr/>
          <p:nvPr/>
        </p:nvPicPr>
        <p:blipFill rotWithShape="1">
          <a:blip r:embed="rId3">
            <a:extLst>
              <a:ext uri="{28A0092B-C50C-407E-A947-70E740481C1C}">
                <a14:useLocalDpi xmlns:a14="http://schemas.microsoft.com/office/drawing/2010/main" val="0"/>
              </a:ext>
            </a:extLst>
          </a:blip>
          <a:srcRect l="8297" t="7214" r="79645" b="72561"/>
          <a:stretch/>
        </p:blipFill>
        <p:spPr bwMode="auto">
          <a:xfrm>
            <a:off x="1334134" y="228599"/>
            <a:ext cx="2399665" cy="1790701"/>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8742384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7000"/>
              </a:lnSpc>
              <a:spcAft>
                <a:spcPts val="800"/>
              </a:spcAft>
            </a:pPr>
            <a:r>
              <a:rPr lang="en-US" sz="4000" b="1" dirty="0" smtClean="0">
                <a:effectLst/>
                <a:latin typeface="Times New Roman" panose="02020603050405020304" pitchFamily="18" charset="0"/>
                <a:ea typeface="Times New Roman" panose="02020603050405020304" pitchFamily="18" charset="0"/>
                <a:cs typeface="Arial" panose="020B0604020202020204" pitchFamily="34" charset="0"/>
              </a:rPr>
              <a:t>Repair</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0"/>
              </a:spcAft>
            </a:pPr>
            <a:r>
              <a:rPr lang="en-US" dirty="0" smtClean="0">
                <a:solidFill>
                  <a:srgbClr val="373D3F"/>
                </a:solidFill>
                <a:effectLst/>
                <a:latin typeface="proxima-nova"/>
                <a:ea typeface="Times New Roman" panose="02020603050405020304" pitchFamily="18" charset="0"/>
                <a:cs typeface="Times New Roman" panose="02020603050405020304" pitchFamily="18" charset="0"/>
              </a:rPr>
              <a:t>Once damaged, cartilage has limited repair capabilities because chondrocytes are bound in lacunae and cannot migrate to damaged areas. Also, because cartilage does not have a blood supply, the deposition of new matrix is slow.</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r>
              <a:rPr lang="en-US" dirty="0" smtClean="0">
                <a:solidFill>
                  <a:srgbClr val="373D3F"/>
                </a:solidFill>
                <a:effectLst/>
                <a:latin typeface="proxima-nova"/>
                <a:ea typeface="Times New Roman" panose="02020603050405020304" pitchFamily="18" charset="0"/>
                <a:cs typeface="Times New Roman" panose="02020603050405020304" pitchFamily="18" charset="0"/>
              </a:rPr>
              <a:t>Damaged hyaline cartilage is usually replaced by fibrocartilage </a:t>
            </a:r>
            <a:endParaRPr lang="ar-IQ" dirty="0"/>
          </a:p>
        </p:txBody>
      </p:sp>
    </p:spTree>
    <p:extLst>
      <p:ext uri="{BB962C8B-B14F-4D97-AF65-F5344CB8AC3E}">
        <p14:creationId xmlns:p14="http://schemas.microsoft.com/office/powerpoint/2010/main" val="806757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marL="342900" lvl="0" indent="-342900" algn="l" rtl="0">
              <a:lnSpc>
                <a:spcPct val="107000"/>
              </a:lnSpc>
              <a:spcAft>
                <a:spcPts val="0"/>
              </a:spcAft>
              <a:buFont typeface="Symbol" panose="05050102010706020507" pitchFamily="18" charset="2"/>
              <a:buChar char=""/>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en-US" dirty="0" smtClean="0">
                <a:solidFill>
                  <a:srgbClr val="373D3F"/>
                </a:solidFill>
                <a:effectLst/>
                <a:latin typeface="proxima-nova"/>
                <a:ea typeface="Calibri" panose="020F0502020204030204" pitchFamily="34" charset="0"/>
                <a:cs typeface="Arial" panose="020B0604020202020204" pitchFamily="34" charset="0"/>
              </a:rPr>
              <a:t>Cartilage is a flexible connective tissue</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0"/>
              </a:spcAft>
              <a:buFont typeface="Symbol" panose="05050102010706020507" pitchFamily="18" charset="2"/>
              <a:buChar char=""/>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a rubber-like padding that covers and protects the ends of long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2" tooltip="Bone"/>
              </a:rPr>
              <a:t>bones</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the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3" tooltip="Joint"/>
              </a:rPr>
              <a:t>joints</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0"/>
              </a:spcAft>
              <a:buFont typeface="Symbol" panose="05050102010706020507" pitchFamily="18" charset="2"/>
              <a:buChar char=""/>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is a structural component of the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4" tooltip="Rib cage"/>
              </a:rPr>
              <a:t>rib cage</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the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5" tooltip="Ear"/>
              </a:rPr>
              <a:t>ear</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the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6" tooltip="Nose"/>
              </a:rPr>
              <a:t>nose</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the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7" tooltip="Bronchial tubes"/>
              </a:rPr>
              <a:t>bronchial tubes</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en-US" sz="2000" dirty="0" smtClean="0">
                <a:solidFill>
                  <a:srgbClr val="373D3F"/>
                </a:solidFill>
                <a:effectLst/>
                <a:latin typeface="proxima-nova"/>
                <a:ea typeface="Calibri" panose="020F0502020204030204" pitchFamily="34" charset="0"/>
                <a:cs typeface="Arial" panose="020B0604020202020204" pitchFamily="34" charset="0"/>
              </a:rPr>
              <a:t> </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the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8" tooltip="Intervertebral disc"/>
              </a:rPr>
              <a:t>intervertebral discs</a:t>
            </a: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and many other body components.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800"/>
              </a:spcAft>
              <a:buFont typeface="Symbol" panose="05050102010706020507" pitchFamily="18" charset="2"/>
              <a:buChar char=""/>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It is not as hard and rigid as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2" tooltip="Bone"/>
              </a:rPr>
              <a:t>bone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r>
              <a:rPr lang="en-US" dirty="0" smtClean="0">
                <a:effectLst/>
                <a:latin typeface="Times New Roman" panose="02020603050405020304" pitchFamily="18" charset="0"/>
                <a:ea typeface="Times New Roman" panose="02020603050405020304" pitchFamily="18" charset="0"/>
              </a:rPr>
              <a:t>But it is much stiffer and much less flexible than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9" tooltip="Muscle"/>
              </a:rPr>
              <a:t>muscle</a:t>
            </a:r>
            <a:endParaRPr lang="ar-IQ" dirty="0"/>
          </a:p>
        </p:txBody>
      </p:sp>
    </p:spTree>
    <p:extLst>
      <p:ext uri="{BB962C8B-B14F-4D97-AF65-F5344CB8AC3E}">
        <p14:creationId xmlns:p14="http://schemas.microsoft.com/office/powerpoint/2010/main" val="771671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7000"/>
              </a:lnSpc>
              <a:spcAft>
                <a:spcPts val="800"/>
              </a:spcAft>
            </a:pPr>
            <a:r>
              <a:rPr lang="en-US" sz="4000" dirty="0" smtClean="0">
                <a:effectLst/>
                <a:latin typeface="Times New Roman" panose="02020603050405020304" pitchFamily="18" charset="0"/>
                <a:ea typeface="Times New Roman" panose="02020603050405020304" pitchFamily="18" charset="0"/>
                <a:cs typeface="Arial" panose="020B0604020202020204" pitchFamily="34" charset="0"/>
              </a:rPr>
              <a:t>Cartilage is classified in three types: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2" tooltip="Elastic cartilage"/>
              </a:rPr>
              <a:t>Elastic cartilage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3" tooltip="Hyaline cartilage"/>
              </a:rPr>
              <a:t>Hyaline cartilage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800"/>
              </a:spcAft>
            </a:pPr>
            <a:r>
              <a:rPr lang="en-US"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en-US" u="sng" dirty="0" smtClean="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hlinkClick r:id="rId4" tooltip="Fibrocartilage"/>
              </a:rPr>
              <a:t>Fibrocartilage</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3404636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Picture 2" descr="This is a drawing of the structural elements of connective tissue. It depicts cells suspended in a ground substance or matrix, with elastic and collagen fibers running throughout the matrix. CT is classified into two subtypes: soft CT and specialized CT. The soft CT subtype—loose, dense, and elastic tissues—are found in parts of our skin, tendons and blood vessels. The special CT subtype includes cartilage, bone, adipose tissue, blood, and lymphatic tissue, and provides a structural framework for the body and connects body tissues."/>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33650" y="2610644"/>
            <a:ext cx="7124700" cy="2781300"/>
          </a:xfrm>
          <a:prstGeom prst="rect">
            <a:avLst/>
          </a:prstGeom>
          <a:noFill/>
          <a:ln>
            <a:noFill/>
          </a:ln>
        </p:spPr>
      </p:pic>
    </p:spTree>
    <p:extLst>
      <p:ext uri="{BB962C8B-B14F-4D97-AF65-F5344CB8AC3E}">
        <p14:creationId xmlns:p14="http://schemas.microsoft.com/office/powerpoint/2010/main" val="1562588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 name="Picture 3" descr="hyaline cartil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55950" y="2463800"/>
            <a:ext cx="6534150" cy="3390900"/>
          </a:xfrm>
          <a:prstGeom prst="rect">
            <a:avLst/>
          </a:prstGeom>
          <a:noFill/>
          <a:ln>
            <a:noFill/>
          </a:ln>
        </p:spPr>
      </p:pic>
    </p:spTree>
    <p:extLst>
      <p:ext uri="{BB962C8B-B14F-4D97-AF65-F5344CB8AC3E}">
        <p14:creationId xmlns:p14="http://schemas.microsoft.com/office/powerpoint/2010/main" val="2317103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457200" algn="ctr">
              <a:lnSpc>
                <a:spcPct val="107000"/>
              </a:lnSpc>
              <a:spcAft>
                <a:spcPts val="800"/>
              </a:spcAft>
            </a:pPr>
            <a:r>
              <a:rPr lang="en-US" u="sng" dirty="0" smtClean="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Elastic cartilage</a:t>
            </a:r>
            <a:r>
              <a:rPr lang="en-US" sz="3200" dirty="0" smtClean="0">
                <a:effectLst/>
                <a:latin typeface="Times New Roman" panose="02020603050405020304" pitchFamily="18" charset="0"/>
                <a:ea typeface="Times New Roman" panose="02020603050405020304" pitchFamily="18" charset="0"/>
                <a:cs typeface="Arial" panose="020B0604020202020204" pitchFamily="34" charset="0"/>
              </a:rPr>
              <a:t>  </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Picture 4" descr="elastic cartilage">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99182" y="1825625"/>
            <a:ext cx="5793635" cy="4351338"/>
          </a:xfrm>
          <a:prstGeom prst="rect">
            <a:avLst/>
          </a:prstGeom>
          <a:noFill/>
          <a:ln>
            <a:noFill/>
          </a:ln>
        </p:spPr>
      </p:pic>
    </p:spTree>
    <p:extLst>
      <p:ext uri="{BB962C8B-B14F-4D97-AF65-F5344CB8AC3E}">
        <p14:creationId xmlns:p14="http://schemas.microsoft.com/office/powerpoint/2010/main" val="1051257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228600" algn="ctr">
              <a:lnSpc>
                <a:spcPct val="107000"/>
              </a:lnSpc>
              <a:spcAft>
                <a:spcPts val="800"/>
              </a:spcAft>
            </a:pPr>
            <a:r>
              <a:rPr lang="en-US" u="sng" dirty="0" smtClean="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 Fibrocartilage </a:t>
            </a:r>
            <a:r>
              <a:rPr lang="en-US" sz="2400" dirty="0" smtClean="0">
                <a:effectLst/>
                <a:latin typeface="Calibri" panose="020F0502020204030204" pitchFamily="34" charset="0"/>
                <a:ea typeface="Calibri" panose="020F0502020204030204" pitchFamily="34" charset="0"/>
                <a:cs typeface="Arial" panose="020B0604020202020204" pitchFamily="34" charset="0"/>
              </a:rPr>
              <a:t/>
            </a:r>
            <a:br>
              <a:rPr lang="en-US" sz="2400" dirty="0" smtClean="0">
                <a:effectLst/>
                <a:latin typeface="Calibri" panose="020F0502020204030204" pitchFamily="34" charset="0"/>
                <a:ea typeface="Calibri" panose="020F0502020204030204" pitchFamily="34" charset="0"/>
                <a:cs typeface="Arial" panose="020B0604020202020204" pitchFamily="34" charset="0"/>
              </a:rPr>
            </a:br>
            <a:endParaRPr lang="ar-IQ" dirty="0"/>
          </a:p>
        </p:txBody>
      </p:sp>
      <p:pic>
        <p:nvPicPr>
          <p:cNvPr id="4" name="Picture 5" descr="Image result for ‪fibrocartilage picture‬‏">
            <a:hlinkClick r:id="rId2" tgtFrame="&quot;_blank&quo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514601" y="1562100"/>
            <a:ext cx="8597900" cy="4038600"/>
          </a:xfrm>
          <a:prstGeom prst="rect">
            <a:avLst/>
          </a:prstGeom>
          <a:noFill/>
          <a:ln>
            <a:noFill/>
          </a:ln>
        </p:spPr>
      </p:pic>
    </p:spTree>
    <p:extLst>
      <p:ext uri="{BB962C8B-B14F-4D97-AF65-F5344CB8AC3E}">
        <p14:creationId xmlns:p14="http://schemas.microsoft.com/office/powerpoint/2010/main" val="2732510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lstStyle/>
          <a:p>
            <a:pPr algn="l">
              <a:lnSpc>
                <a:spcPct val="107000"/>
              </a:lnSpc>
              <a:spcAft>
                <a:spcPts val="800"/>
              </a:spcAft>
            </a:pPr>
            <a:r>
              <a:rPr lang="en-US" sz="4000" dirty="0" smtClean="0">
                <a:effectLst/>
                <a:latin typeface="Calibri" panose="020F0502020204030204" pitchFamily="34" charset="0"/>
                <a:ea typeface="Calibri" panose="020F0502020204030204" pitchFamily="34" charset="0"/>
                <a:cs typeface="Arial" panose="020B0604020202020204" pitchFamily="34" charset="0"/>
              </a:rPr>
              <a:t>Articular cartilage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lnSpc>
                <a:spcPct val="107000"/>
              </a:lnSpc>
              <a:spcAft>
                <a:spcPts val="800"/>
              </a:spcAft>
            </a:pP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The articular cartilage function is dependent on the molecular composition of the extracellular matrix (ECM).</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0"/>
              </a:spcAft>
              <a:buFont typeface="Symbol" panose="05050102010706020507" pitchFamily="18" charset="2"/>
              <a:buChar char=""/>
            </a:pPr>
            <a:r>
              <a:rPr lang="en-US" dirty="0" smtClean="0">
                <a:effectLst/>
                <a:latin typeface="Calibri" panose="020F0502020204030204" pitchFamily="34" charset="0"/>
                <a:ea typeface="Calibri" panose="020F0502020204030204" pitchFamily="34" charset="0"/>
                <a:cs typeface="Arial" panose="020B0604020202020204" pitchFamily="34" charset="0"/>
              </a:rPr>
              <a:t>The ECM consists mainly of proteoglycan and collagens.</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l">
              <a:lnSpc>
                <a:spcPct val="107000"/>
              </a:lnSpc>
              <a:spcAft>
                <a:spcPts val="800"/>
              </a:spcAft>
              <a:buFont typeface="Symbol" panose="05050102010706020507" pitchFamily="18" charset="2"/>
              <a:buChar char=""/>
              <a:tabLst>
                <a:tab pos="3734435" algn="l"/>
              </a:tabLst>
            </a:pPr>
            <a:r>
              <a:rPr lang="en-US" dirty="0" smtClean="0">
                <a:effectLst/>
                <a:latin typeface="Calibri" panose="020F0502020204030204" pitchFamily="34" charset="0"/>
                <a:ea typeface="Calibri" panose="020F0502020204030204" pitchFamily="34" charset="0"/>
                <a:cs typeface="Arial" panose="020B0604020202020204" pitchFamily="34" charset="0"/>
              </a:rPr>
              <a:t>The main proteoglycan in cartilage is </a:t>
            </a:r>
            <a:r>
              <a:rPr lang="en-US" dirty="0" err="1" smtClean="0">
                <a:effectLst/>
                <a:latin typeface="Calibri" panose="020F0502020204030204" pitchFamily="34" charset="0"/>
                <a:ea typeface="Calibri" panose="020F0502020204030204" pitchFamily="34" charset="0"/>
                <a:cs typeface="Arial" panose="020B0604020202020204" pitchFamily="34" charset="0"/>
              </a:rPr>
              <a:t>aggrecan</a:t>
            </a:r>
            <a:r>
              <a:rPr lang="en-US" dirty="0" smtClean="0">
                <a:effectLst/>
                <a:latin typeface="Calibri" panose="020F0502020204030204" pitchFamily="34" charset="0"/>
                <a:ea typeface="Calibri" panose="020F0502020204030204" pitchFamily="34" charset="0"/>
                <a:cs typeface="Arial" panose="020B0604020202020204" pitchFamily="34" charset="0"/>
              </a:rPr>
              <a:t>,	</a:t>
            </a:r>
            <a:endParaRPr lang="en-US" sz="2000" dirty="0" smtClean="0">
              <a:effectLst/>
              <a:latin typeface="Calibri" panose="020F0502020204030204" pitchFamily="34" charset="0"/>
              <a:ea typeface="Calibri" panose="020F0502020204030204" pitchFamily="34" charset="0"/>
              <a:cs typeface="Arial" panose="020B0604020202020204" pitchFamily="34" charset="0"/>
            </a:endParaRPr>
          </a:p>
          <a:p>
            <a:pPr algn="l"/>
            <a:endParaRPr lang="ar-IQ" dirty="0"/>
          </a:p>
        </p:txBody>
      </p:sp>
    </p:spTree>
    <p:extLst>
      <p:ext uri="{BB962C8B-B14F-4D97-AF65-F5344CB8AC3E}">
        <p14:creationId xmlns:p14="http://schemas.microsoft.com/office/powerpoint/2010/main" val="686728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algn="l"/>
            <a:r>
              <a:rPr lang="en-US" sz="4400" b="1" dirty="0" smtClean="0">
                <a:effectLst/>
                <a:latin typeface="Times New Roman" panose="02020603050405020304" pitchFamily="18" charset="0"/>
                <a:ea typeface="Times New Roman" panose="02020603050405020304" pitchFamily="18" charset="0"/>
              </a:rPr>
              <a:t>Function</a:t>
            </a:r>
            <a:endParaRPr lang="ar-IQ" sz="4400" dirty="0"/>
          </a:p>
        </p:txBody>
      </p:sp>
    </p:spTree>
    <p:extLst>
      <p:ext uri="{BB962C8B-B14F-4D97-AF65-F5344CB8AC3E}">
        <p14:creationId xmlns:p14="http://schemas.microsoft.com/office/powerpoint/2010/main" val="17591311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159</Words>
  <Application>Microsoft Office PowerPoint</Application>
  <PresentationFormat>ملء الشاشة</PresentationFormat>
  <Paragraphs>28</Paragraphs>
  <Slides>10</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2</vt:i4>
      </vt:variant>
      <vt:variant>
        <vt:lpstr>عناوين الشرائح</vt:lpstr>
      </vt:variant>
      <vt:variant>
        <vt:i4>10</vt:i4>
      </vt:variant>
    </vt:vector>
  </HeadingPairs>
  <TitlesOfParts>
    <vt:vector size="19" baseType="lpstr">
      <vt:lpstr>Arial</vt:lpstr>
      <vt:lpstr>Book Antiqua</vt:lpstr>
      <vt:lpstr>Calibri</vt:lpstr>
      <vt:lpstr>Calibri Light</vt:lpstr>
      <vt:lpstr>proxima-nova</vt:lpstr>
      <vt:lpstr>Symbol</vt:lpstr>
      <vt:lpstr>Times New Roman</vt:lpstr>
      <vt:lpstr>نسق Office</vt:lpstr>
      <vt:lpstr>1_Office Theme</vt:lpstr>
      <vt:lpstr>Cartilage</vt:lpstr>
      <vt:lpstr>عرض تقديمي في PowerPoint</vt:lpstr>
      <vt:lpstr>عرض تقديمي في PowerPoint</vt:lpstr>
      <vt:lpstr>عرض تقديمي في PowerPoint</vt:lpstr>
      <vt:lpstr>عرض تقديمي في PowerPoint</vt:lpstr>
      <vt:lpstr>Elastic cartilage   </vt:lpstr>
      <vt:lpstr> Fibrocartilage  </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FUJISU</dc:creator>
  <cp:lastModifiedBy>FUJISU</cp:lastModifiedBy>
  <cp:revision>5</cp:revision>
  <dcterms:created xsi:type="dcterms:W3CDTF">2018-11-23T10:24:56Z</dcterms:created>
  <dcterms:modified xsi:type="dcterms:W3CDTF">2018-11-24T09:00:08Z</dcterms:modified>
</cp:coreProperties>
</file>